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88" r:id="rId4"/>
    <p:sldId id="289" r:id="rId5"/>
    <p:sldId id="293" r:id="rId6"/>
    <p:sldId id="258" r:id="rId7"/>
    <p:sldId id="259" r:id="rId8"/>
    <p:sldId id="292" r:id="rId9"/>
    <p:sldId id="260" r:id="rId10"/>
    <p:sldId id="261" r:id="rId11"/>
    <p:sldId id="29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95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9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2667D4-D740-4E55-A889-B9A43C9C27D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FB3482-A29D-4F44-9FA4-9F524F3AB576}">
      <dgm:prSet phldrT="[Text]" phldr="0"/>
      <dgm:spPr/>
      <dgm:t>
        <a:bodyPr/>
        <a:lstStyle/>
        <a:p>
          <a:r>
            <a:rPr lang="en-US" b="1" dirty="0"/>
            <a:t>Leadership</a:t>
          </a:r>
        </a:p>
      </dgm:t>
    </dgm:pt>
    <dgm:pt modelId="{19A2C53A-99C8-46B5-A88B-FFE20E4920A4}" type="parTrans" cxnId="{CA1C4B59-5832-4004-AC65-A3E38BD574EC}">
      <dgm:prSet/>
      <dgm:spPr/>
      <dgm:t>
        <a:bodyPr/>
        <a:lstStyle/>
        <a:p>
          <a:endParaRPr lang="en-US" b="1"/>
        </a:p>
      </dgm:t>
    </dgm:pt>
    <dgm:pt modelId="{10567322-75FC-4728-B2C9-2D098C81908F}" type="sibTrans" cxnId="{CA1C4B59-5832-4004-AC65-A3E38BD574EC}">
      <dgm:prSet/>
      <dgm:spPr/>
      <dgm:t>
        <a:bodyPr/>
        <a:lstStyle/>
        <a:p>
          <a:endParaRPr lang="en-US" b="1"/>
        </a:p>
      </dgm:t>
    </dgm:pt>
    <dgm:pt modelId="{0109319A-3657-42A7-8FB6-7E931EDEE498}">
      <dgm:prSet phldrT="[Text]" phldr="0"/>
      <dgm:spPr/>
      <dgm:t>
        <a:bodyPr/>
        <a:lstStyle/>
        <a:p>
          <a:r>
            <a:rPr lang="en-US" b="1" dirty="0"/>
            <a:t>Service</a:t>
          </a:r>
        </a:p>
      </dgm:t>
    </dgm:pt>
    <dgm:pt modelId="{15DF48DC-4A91-43D2-994D-6B14DA0771AB}" type="parTrans" cxnId="{3A2BF6E9-8407-4F36-8C91-F450719825C9}">
      <dgm:prSet/>
      <dgm:spPr/>
      <dgm:t>
        <a:bodyPr/>
        <a:lstStyle/>
        <a:p>
          <a:endParaRPr lang="en-US" b="1"/>
        </a:p>
      </dgm:t>
    </dgm:pt>
    <dgm:pt modelId="{1D530B90-1373-4B2A-A5F6-32AD5B7FE7D3}" type="sibTrans" cxnId="{3A2BF6E9-8407-4F36-8C91-F450719825C9}">
      <dgm:prSet/>
      <dgm:spPr/>
      <dgm:t>
        <a:bodyPr/>
        <a:lstStyle/>
        <a:p>
          <a:endParaRPr lang="en-US" b="1"/>
        </a:p>
      </dgm:t>
    </dgm:pt>
    <dgm:pt modelId="{11391DE4-B9AC-4A9F-884E-E2E7928610B9}">
      <dgm:prSet phldrT="[Text]" phldr="0"/>
      <dgm:spPr/>
      <dgm:t>
        <a:bodyPr/>
        <a:lstStyle/>
        <a:p>
          <a:r>
            <a:rPr lang="en-US" b="1" dirty="0"/>
            <a:t>Empowerment</a:t>
          </a:r>
        </a:p>
      </dgm:t>
    </dgm:pt>
    <dgm:pt modelId="{D5D082A5-B472-4F76-8C2A-8A4695222FCD}" type="parTrans" cxnId="{7DD51CE0-C2B8-490A-81A1-1FCDA9CAF341}">
      <dgm:prSet/>
      <dgm:spPr/>
      <dgm:t>
        <a:bodyPr/>
        <a:lstStyle/>
        <a:p>
          <a:endParaRPr lang="en-US" b="1"/>
        </a:p>
      </dgm:t>
    </dgm:pt>
    <dgm:pt modelId="{D842A063-1F76-4042-9CD2-BBD356BBC31E}" type="sibTrans" cxnId="{7DD51CE0-C2B8-490A-81A1-1FCDA9CAF341}">
      <dgm:prSet/>
      <dgm:spPr/>
      <dgm:t>
        <a:bodyPr/>
        <a:lstStyle/>
        <a:p>
          <a:endParaRPr lang="en-US" b="1"/>
        </a:p>
      </dgm:t>
    </dgm:pt>
    <dgm:pt modelId="{430509D7-B779-4D35-813A-5D3E4232EE8F}">
      <dgm:prSet phldrT="[Text]" phldr="0"/>
      <dgm:spPr/>
      <dgm:t>
        <a:bodyPr/>
        <a:lstStyle/>
        <a:p>
          <a:r>
            <a:rPr lang="en-US" b="1" dirty="0"/>
            <a:t>Purpose</a:t>
          </a:r>
        </a:p>
      </dgm:t>
    </dgm:pt>
    <dgm:pt modelId="{2F5960CA-62F2-4E3C-BDBB-857338D09DA9}" type="parTrans" cxnId="{2072625F-38E8-4D1E-B52A-378828D73F07}">
      <dgm:prSet/>
      <dgm:spPr/>
      <dgm:t>
        <a:bodyPr/>
        <a:lstStyle/>
        <a:p>
          <a:endParaRPr lang="en-US" b="1"/>
        </a:p>
      </dgm:t>
    </dgm:pt>
    <dgm:pt modelId="{6A544FB2-CD18-4AD6-B441-ABA7299EEDAF}" type="sibTrans" cxnId="{2072625F-38E8-4D1E-B52A-378828D73F07}">
      <dgm:prSet/>
      <dgm:spPr/>
      <dgm:t>
        <a:bodyPr/>
        <a:lstStyle/>
        <a:p>
          <a:endParaRPr lang="en-US" b="1"/>
        </a:p>
      </dgm:t>
    </dgm:pt>
    <dgm:pt modelId="{BC06F295-4832-41D8-9B5D-909AB44D66FD}">
      <dgm:prSet phldrT="[Text]" phldr="0"/>
      <dgm:spPr/>
      <dgm:t>
        <a:bodyPr/>
        <a:lstStyle/>
        <a:p>
          <a:r>
            <a:rPr lang="en-US" b="1" dirty="0"/>
            <a:t>Inspiration</a:t>
          </a:r>
        </a:p>
      </dgm:t>
    </dgm:pt>
    <dgm:pt modelId="{E7F17EBC-F97B-4238-89B4-F65095393FD1}" type="parTrans" cxnId="{2C518C0C-33B7-4F39-BA5D-0EE685F0B232}">
      <dgm:prSet/>
      <dgm:spPr/>
      <dgm:t>
        <a:bodyPr/>
        <a:lstStyle/>
        <a:p>
          <a:endParaRPr lang="en-US" b="1"/>
        </a:p>
      </dgm:t>
    </dgm:pt>
    <dgm:pt modelId="{351C3932-3C37-4DAC-85B7-C88F7CF5C030}" type="sibTrans" cxnId="{2C518C0C-33B7-4F39-BA5D-0EE685F0B232}">
      <dgm:prSet/>
      <dgm:spPr/>
      <dgm:t>
        <a:bodyPr/>
        <a:lstStyle/>
        <a:p>
          <a:endParaRPr lang="en-US" b="1"/>
        </a:p>
      </dgm:t>
    </dgm:pt>
    <dgm:pt modelId="{A53A3694-1572-4494-B02E-C2366E898E7D}">
      <dgm:prSet phldrT="[Text]" phldr="0"/>
      <dgm:spPr/>
      <dgm:t>
        <a:bodyPr/>
        <a:lstStyle/>
        <a:p>
          <a:r>
            <a:rPr lang="en-US" b="1" dirty="0"/>
            <a:t>Mentorship</a:t>
          </a:r>
        </a:p>
      </dgm:t>
    </dgm:pt>
    <dgm:pt modelId="{A2970848-3BD3-412B-B6DC-836C79C09119}" type="parTrans" cxnId="{EB556924-E165-49CA-8AF8-30D8646B085B}">
      <dgm:prSet/>
      <dgm:spPr/>
      <dgm:t>
        <a:bodyPr/>
        <a:lstStyle/>
        <a:p>
          <a:endParaRPr lang="en-US" b="1"/>
        </a:p>
      </dgm:t>
    </dgm:pt>
    <dgm:pt modelId="{AE6B9D43-1737-4B78-BCE5-9282C21430C9}" type="sibTrans" cxnId="{EB556924-E165-49CA-8AF8-30D8646B085B}">
      <dgm:prSet/>
      <dgm:spPr/>
      <dgm:t>
        <a:bodyPr/>
        <a:lstStyle/>
        <a:p>
          <a:endParaRPr lang="en-US" b="1"/>
        </a:p>
      </dgm:t>
    </dgm:pt>
    <dgm:pt modelId="{3D864E93-F749-4B1A-BFCF-EFDA31B482E6}" type="pres">
      <dgm:prSet presAssocID="{302667D4-D740-4E55-A889-B9A43C9C27D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D858D67-0582-4355-8A98-3C6B71E7EAE7}" type="pres">
      <dgm:prSet presAssocID="{62FB3482-A29D-4F44-9FA4-9F524F3AB576}" presName="centerShape" presStyleLbl="node0" presStyleIdx="0" presStyleCnt="1"/>
      <dgm:spPr/>
    </dgm:pt>
    <dgm:pt modelId="{CD425152-B077-4083-B578-48456D36FAB7}" type="pres">
      <dgm:prSet presAssocID="{15DF48DC-4A91-43D2-994D-6B14DA0771AB}" presName="parTrans" presStyleLbl="sibTrans2D1" presStyleIdx="0" presStyleCnt="5"/>
      <dgm:spPr/>
    </dgm:pt>
    <dgm:pt modelId="{115E911C-0039-4FE1-91E6-25D5E1C3CB5C}" type="pres">
      <dgm:prSet presAssocID="{15DF48DC-4A91-43D2-994D-6B14DA0771AB}" presName="connectorText" presStyleLbl="sibTrans2D1" presStyleIdx="0" presStyleCnt="5"/>
      <dgm:spPr/>
    </dgm:pt>
    <dgm:pt modelId="{2A0F4C1C-D98A-4C63-AD77-A99362493DA9}" type="pres">
      <dgm:prSet presAssocID="{0109319A-3657-42A7-8FB6-7E931EDEE498}" presName="node" presStyleLbl="node1" presStyleIdx="0" presStyleCnt="5">
        <dgm:presLayoutVars>
          <dgm:bulletEnabled val="1"/>
        </dgm:presLayoutVars>
      </dgm:prSet>
      <dgm:spPr/>
    </dgm:pt>
    <dgm:pt modelId="{23808C88-12C0-43DE-89A9-5D69F008E3BF}" type="pres">
      <dgm:prSet presAssocID="{D5D082A5-B472-4F76-8C2A-8A4695222FCD}" presName="parTrans" presStyleLbl="sibTrans2D1" presStyleIdx="1" presStyleCnt="5"/>
      <dgm:spPr/>
    </dgm:pt>
    <dgm:pt modelId="{9A91B003-9560-475D-AF04-B4B16C61EBC0}" type="pres">
      <dgm:prSet presAssocID="{D5D082A5-B472-4F76-8C2A-8A4695222FCD}" presName="connectorText" presStyleLbl="sibTrans2D1" presStyleIdx="1" presStyleCnt="5"/>
      <dgm:spPr/>
    </dgm:pt>
    <dgm:pt modelId="{C9A1D70E-36C9-49ED-A204-CC5E8861D25D}" type="pres">
      <dgm:prSet presAssocID="{11391DE4-B9AC-4A9F-884E-E2E7928610B9}" presName="node" presStyleLbl="node1" presStyleIdx="1" presStyleCnt="5">
        <dgm:presLayoutVars>
          <dgm:bulletEnabled val="1"/>
        </dgm:presLayoutVars>
      </dgm:prSet>
      <dgm:spPr/>
    </dgm:pt>
    <dgm:pt modelId="{4046B9A2-6705-45B1-92FE-D13D208E88D8}" type="pres">
      <dgm:prSet presAssocID="{2F5960CA-62F2-4E3C-BDBB-857338D09DA9}" presName="parTrans" presStyleLbl="sibTrans2D1" presStyleIdx="2" presStyleCnt="5"/>
      <dgm:spPr/>
    </dgm:pt>
    <dgm:pt modelId="{B7728775-EA26-404E-B082-4E22B40C49F5}" type="pres">
      <dgm:prSet presAssocID="{2F5960CA-62F2-4E3C-BDBB-857338D09DA9}" presName="connectorText" presStyleLbl="sibTrans2D1" presStyleIdx="2" presStyleCnt="5"/>
      <dgm:spPr/>
    </dgm:pt>
    <dgm:pt modelId="{17BA616A-4695-465B-947D-1B895994D7E5}" type="pres">
      <dgm:prSet presAssocID="{430509D7-B779-4D35-813A-5D3E4232EE8F}" presName="node" presStyleLbl="node1" presStyleIdx="2" presStyleCnt="5">
        <dgm:presLayoutVars>
          <dgm:bulletEnabled val="1"/>
        </dgm:presLayoutVars>
      </dgm:prSet>
      <dgm:spPr/>
    </dgm:pt>
    <dgm:pt modelId="{51FEF389-3BD9-4789-86C4-921065BBEBE9}" type="pres">
      <dgm:prSet presAssocID="{E7F17EBC-F97B-4238-89B4-F65095393FD1}" presName="parTrans" presStyleLbl="sibTrans2D1" presStyleIdx="3" presStyleCnt="5"/>
      <dgm:spPr/>
    </dgm:pt>
    <dgm:pt modelId="{A3E3A1FD-3A3A-4991-BB6B-35B9098483CB}" type="pres">
      <dgm:prSet presAssocID="{E7F17EBC-F97B-4238-89B4-F65095393FD1}" presName="connectorText" presStyleLbl="sibTrans2D1" presStyleIdx="3" presStyleCnt="5"/>
      <dgm:spPr/>
    </dgm:pt>
    <dgm:pt modelId="{0303B64E-8B16-403C-9FDC-B8C35E7D221D}" type="pres">
      <dgm:prSet presAssocID="{BC06F295-4832-41D8-9B5D-909AB44D66FD}" presName="node" presStyleLbl="node1" presStyleIdx="3" presStyleCnt="5">
        <dgm:presLayoutVars>
          <dgm:bulletEnabled val="1"/>
        </dgm:presLayoutVars>
      </dgm:prSet>
      <dgm:spPr/>
    </dgm:pt>
    <dgm:pt modelId="{2739256E-8CF2-464C-BBB0-0190C0B1E0D1}" type="pres">
      <dgm:prSet presAssocID="{A2970848-3BD3-412B-B6DC-836C79C09119}" presName="parTrans" presStyleLbl="sibTrans2D1" presStyleIdx="4" presStyleCnt="5"/>
      <dgm:spPr/>
    </dgm:pt>
    <dgm:pt modelId="{1A986574-7792-4E70-9695-A010543C9574}" type="pres">
      <dgm:prSet presAssocID="{A2970848-3BD3-412B-B6DC-836C79C09119}" presName="connectorText" presStyleLbl="sibTrans2D1" presStyleIdx="4" presStyleCnt="5"/>
      <dgm:spPr/>
    </dgm:pt>
    <dgm:pt modelId="{4B943504-4C3B-4DB2-9FAD-A77AC91FB05D}" type="pres">
      <dgm:prSet presAssocID="{A53A3694-1572-4494-B02E-C2366E898E7D}" presName="node" presStyleLbl="node1" presStyleIdx="4" presStyleCnt="5">
        <dgm:presLayoutVars>
          <dgm:bulletEnabled val="1"/>
        </dgm:presLayoutVars>
      </dgm:prSet>
      <dgm:spPr/>
    </dgm:pt>
  </dgm:ptLst>
  <dgm:cxnLst>
    <dgm:cxn modelId="{2C518C0C-33B7-4F39-BA5D-0EE685F0B232}" srcId="{62FB3482-A29D-4F44-9FA4-9F524F3AB576}" destId="{BC06F295-4832-41D8-9B5D-909AB44D66FD}" srcOrd="3" destOrd="0" parTransId="{E7F17EBC-F97B-4238-89B4-F65095393FD1}" sibTransId="{351C3932-3C37-4DAC-85B7-C88F7CF5C030}"/>
    <dgm:cxn modelId="{93215F18-EB1D-4E21-9D52-010353324C58}" type="presOf" srcId="{A53A3694-1572-4494-B02E-C2366E898E7D}" destId="{4B943504-4C3B-4DB2-9FAD-A77AC91FB05D}" srcOrd="0" destOrd="0" presId="urn:microsoft.com/office/officeart/2005/8/layout/radial5"/>
    <dgm:cxn modelId="{EB556924-E165-49CA-8AF8-30D8646B085B}" srcId="{62FB3482-A29D-4F44-9FA4-9F524F3AB576}" destId="{A53A3694-1572-4494-B02E-C2366E898E7D}" srcOrd="4" destOrd="0" parTransId="{A2970848-3BD3-412B-B6DC-836C79C09119}" sibTransId="{AE6B9D43-1737-4B78-BCE5-9282C21430C9}"/>
    <dgm:cxn modelId="{B01A6640-56DB-4B30-BE30-AE9147161DDD}" type="presOf" srcId="{15DF48DC-4A91-43D2-994D-6B14DA0771AB}" destId="{CD425152-B077-4083-B578-48456D36FAB7}" srcOrd="0" destOrd="0" presId="urn:microsoft.com/office/officeart/2005/8/layout/radial5"/>
    <dgm:cxn modelId="{4D6A3D5E-3199-4A44-BE79-049109799DC8}" type="presOf" srcId="{302667D4-D740-4E55-A889-B9A43C9C27D5}" destId="{3D864E93-F749-4B1A-BFCF-EFDA31B482E6}" srcOrd="0" destOrd="0" presId="urn:microsoft.com/office/officeart/2005/8/layout/radial5"/>
    <dgm:cxn modelId="{2072625F-38E8-4D1E-B52A-378828D73F07}" srcId="{62FB3482-A29D-4F44-9FA4-9F524F3AB576}" destId="{430509D7-B779-4D35-813A-5D3E4232EE8F}" srcOrd="2" destOrd="0" parTransId="{2F5960CA-62F2-4E3C-BDBB-857338D09DA9}" sibTransId="{6A544FB2-CD18-4AD6-B441-ABA7299EEDAF}"/>
    <dgm:cxn modelId="{4ADB2E70-51EC-4A35-9BC2-B2C4DC64FA00}" type="presOf" srcId="{430509D7-B779-4D35-813A-5D3E4232EE8F}" destId="{17BA616A-4695-465B-947D-1B895994D7E5}" srcOrd="0" destOrd="0" presId="urn:microsoft.com/office/officeart/2005/8/layout/radial5"/>
    <dgm:cxn modelId="{723DF757-8C56-43D5-B1E2-E8538D146978}" type="presOf" srcId="{D5D082A5-B472-4F76-8C2A-8A4695222FCD}" destId="{9A91B003-9560-475D-AF04-B4B16C61EBC0}" srcOrd="1" destOrd="0" presId="urn:microsoft.com/office/officeart/2005/8/layout/radial5"/>
    <dgm:cxn modelId="{CA1C4B59-5832-4004-AC65-A3E38BD574EC}" srcId="{302667D4-D740-4E55-A889-B9A43C9C27D5}" destId="{62FB3482-A29D-4F44-9FA4-9F524F3AB576}" srcOrd="0" destOrd="0" parTransId="{19A2C53A-99C8-46B5-A88B-FFE20E4920A4}" sibTransId="{10567322-75FC-4728-B2C9-2D098C81908F}"/>
    <dgm:cxn modelId="{AA48268C-7425-4596-9CB7-C2B72FA0A695}" type="presOf" srcId="{11391DE4-B9AC-4A9F-884E-E2E7928610B9}" destId="{C9A1D70E-36C9-49ED-A204-CC5E8861D25D}" srcOrd="0" destOrd="0" presId="urn:microsoft.com/office/officeart/2005/8/layout/radial5"/>
    <dgm:cxn modelId="{C0D2D694-88DD-4E1B-BB74-ED1DB38991D1}" type="presOf" srcId="{62FB3482-A29D-4F44-9FA4-9F524F3AB576}" destId="{DD858D67-0582-4355-8A98-3C6B71E7EAE7}" srcOrd="0" destOrd="0" presId="urn:microsoft.com/office/officeart/2005/8/layout/radial5"/>
    <dgm:cxn modelId="{E9889C97-A425-430D-A295-09115A2D0095}" type="presOf" srcId="{A2970848-3BD3-412B-B6DC-836C79C09119}" destId="{2739256E-8CF2-464C-BBB0-0190C0B1E0D1}" srcOrd="0" destOrd="0" presId="urn:microsoft.com/office/officeart/2005/8/layout/radial5"/>
    <dgm:cxn modelId="{5832929D-799F-448D-83C1-D3C815575F90}" type="presOf" srcId="{0109319A-3657-42A7-8FB6-7E931EDEE498}" destId="{2A0F4C1C-D98A-4C63-AD77-A99362493DA9}" srcOrd="0" destOrd="0" presId="urn:microsoft.com/office/officeart/2005/8/layout/radial5"/>
    <dgm:cxn modelId="{CF8C48C5-2875-451F-92BE-33356E9B6C31}" type="presOf" srcId="{E7F17EBC-F97B-4238-89B4-F65095393FD1}" destId="{A3E3A1FD-3A3A-4991-BB6B-35B9098483CB}" srcOrd="1" destOrd="0" presId="urn:microsoft.com/office/officeart/2005/8/layout/radial5"/>
    <dgm:cxn modelId="{E814CBCA-A92B-406C-94A1-90E1E13B18E8}" type="presOf" srcId="{D5D082A5-B472-4F76-8C2A-8A4695222FCD}" destId="{23808C88-12C0-43DE-89A9-5D69F008E3BF}" srcOrd="0" destOrd="0" presId="urn:microsoft.com/office/officeart/2005/8/layout/radial5"/>
    <dgm:cxn modelId="{579488D5-B375-4547-89C5-3F950EE78334}" type="presOf" srcId="{2F5960CA-62F2-4E3C-BDBB-857338D09DA9}" destId="{4046B9A2-6705-45B1-92FE-D13D208E88D8}" srcOrd="0" destOrd="0" presId="urn:microsoft.com/office/officeart/2005/8/layout/radial5"/>
    <dgm:cxn modelId="{C172FCDB-09CE-47BC-BB48-95897A6A04D5}" type="presOf" srcId="{15DF48DC-4A91-43D2-994D-6B14DA0771AB}" destId="{115E911C-0039-4FE1-91E6-25D5E1C3CB5C}" srcOrd="1" destOrd="0" presId="urn:microsoft.com/office/officeart/2005/8/layout/radial5"/>
    <dgm:cxn modelId="{2074C5DE-4FFA-4419-A7B3-F5ADE87F4C6D}" type="presOf" srcId="{A2970848-3BD3-412B-B6DC-836C79C09119}" destId="{1A986574-7792-4E70-9695-A010543C9574}" srcOrd="1" destOrd="0" presId="urn:microsoft.com/office/officeart/2005/8/layout/radial5"/>
    <dgm:cxn modelId="{7DD51CE0-C2B8-490A-81A1-1FCDA9CAF341}" srcId="{62FB3482-A29D-4F44-9FA4-9F524F3AB576}" destId="{11391DE4-B9AC-4A9F-884E-E2E7928610B9}" srcOrd="1" destOrd="0" parTransId="{D5D082A5-B472-4F76-8C2A-8A4695222FCD}" sibTransId="{D842A063-1F76-4042-9CD2-BBD356BBC31E}"/>
    <dgm:cxn modelId="{B893C3E8-EEB5-4E10-9AE5-6F2B22ADAFEB}" type="presOf" srcId="{2F5960CA-62F2-4E3C-BDBB-857338D09DA9}" destId="{B7728775-EA26-404E-B082-4E22B40C49F5}" srcOrd="1" destOrd="0" presId="urn:microsoft.com/office/officeart/2005/8/layout/radial5"/>
    <dgm:cxn modelId="{3A2BF6E9-8407-4F36-8C91-F450719825C9}" srcId="{62FB3482-A29D-4F44-9FA4-9F524F3AB576}" destId="{0109319A-3657-42A7-8FB6-7E931EDEE498}" srcOrd="0" destOrd="0" parTransId="{15DF48DC-4A91-43D2-994D-6B14DA0771AB}" sibTransId="{1D530B90-1373-4B2A-A5F6-32AD5B7FE7D3}"/>
    <dgm:cxn modelId="{CA524BEB-696C-492D-B749-8B844396E56F}" type="presOf" srcId="{BC06F295-4832-41D8-9B5D-909AB44D66FD}" destId="{0303B64E-8B16-403C-9FDC-B8C35E7D221D}" srcOrd="0" destOrd="0" presId="urn:microsoft.com/office/officeart/2005/8/layout/radial5"/>
    <dgm:cxn modelId="{E0B760EF-C74E-46CC-8019-6883E6CA6BC2}" type="presOf" srcId="{E7F17EBC-F97B-4238-89B4-F65095393FD1}" destId="{51FEF389-3BD9-4789-86C4-921065BBEBE9}" srcOrd="0" destOrd="0" presId="urn:microsoft.com/office/officeart/2005/8/layout/radial5"/>
    <dgm:cxn modelId="{8FF8E3FD-871D-418E-9A18-C07EBE2F1061}" type="presParOf" srcId="{3D864E93-F749-4B1A-BFCF-EFDA31B482E6}" destId="{DD858D67-0582-4355-8A98-3C6B71E7EAE7}" srcOrd="0" destOrd="0" presId="urn:microsoft.com/office/officeart/2005/8/layout/radial5"/>
    <dgm:cxn modelId="{5D662113-ACDD-4F2A-AB60-864E4AF4F299}" type="presParOf" srcId="{3D864E93-F749-4B1A-BFCF-EFDA31B482E6}" destId="{CD425152-B077-4083-B578-48456D36FAB7}" srcOrd="1" destOrd="0" presId="urn:microsoft.com/office/officeart/2005/8/layout/radial5"/>
    <dgm:cxn modelId="{8C6D7909-2A1B-4AB1-B165-6CE2AB58B781}" type="presParOf" srcId="{CD425152-B077-4083-B578-48456D36FAB7}" destId="{115E911C-0039-4FE1-91E6-25D5E1C3CB5C}" srcOrd="0" destOrd="0" presId="urn:microsoft.com/office/officeart/2005/8/layout/radial5"/>
    <dgm:cxn modelId="{BBE59D44-4CB2-4732-A26D-85957E8B4231}" type="presParOf" srcId="{3D864E93-F749-4B1A-BFCF-EFDA31B482E6}" destId="{2A0F4C1C-D98A-4C63-AD77-A99362493DA9}" srcOrd="2" destOrd="0" presId="urn:microsoft.com/office/officeart/2005/8/layout/radial5"/>
    <dgm:cxn modelId="{5DAD444B-D81B-405C-966C-962D31C589EB}" type="presParOf" srcId="{3D864E93-F749-4B1A-BFCF-EFDA31B482E6}" destId="{23808C88-12C0-43DE-89A9-5D69F008E3BF}" srcOrd="3" destOrd="0" presId="urn:microsoft.com/office/officeart/2005/8/layout/radial5"/>
    <dgm:cxn modelId="{1B492165-0934-4290-8B30-3706D75490F5}" type="presParOf" srcId="{23808C88-12C0-43DE-89A9-5D69F008E3BF}" destId="{9A91B003-9560-475D-AF04-B4B16C61EBC0}" srcOrd="0" destOrd="0" presId="urn:microsoft.com/office/officeart/2005/8/layout/radial5"/>
    <dgm:cxn modelId="{AADB3E55-7238-46EE-8B17-18824465942B}" type="presParOf" srcId="{3D864E93-F749-4B1A-BFCF-EFDA31B482E6}" destId="{C9A1D70E-36C9-49ED-A204-CC5E8861D25D}" srcOrd="4" destOrd="0" presId="urn:microsoft.com/office/officeart/2005/8/layout/radial5"/>
    <dgm:cxn modelId="{1751D1CE-4858-4865-B8E4-80E3947AE547}" type="presParOf" srcId="{3D864E93-F749-4B1A-BFCF-EFDA31B482E6}" destId="{4046B9A2-6705-45B1-92FE-D13D208E88D8}" srcOrd="5" destOrd="0" presId="urn:microsoft.com/office/officeart/2005/8/layout/radial5"/>
    <dgm:cxn modelId="{8F0E8C22-B669-4CD3-BF21-C614CFF3F5E7}" type="presParOf" srcId="{4046B9A2-6705-45B1-92FE-D13D208E88D8}" destId="{B7728775-EA26-404E-B082-4E22B40C49F5}" srcOrd="0" destOrd="0" presId="urn:microsoft.com/office/officeart/2005/8/layout/radial5"/>
    <dgm:cxn modelId="{9F396D7E-BDE2-4B86-80B3-8A57567BCA7C}" type="presParOf" srcId="{3D864E93-F749-4B1A-BFCF-EFDA31B482E6}" destId="{17BA616A-4695-465B-947D-1B895994D7E5}" srcOrd="6" destOrd="0" presId="urn:microsoft.com/office/officeart/2005/8/layout/radial5"/>
    <dgm:cxn modelId="{03F0F7AD-5EC3-4D2E-8B56-597C5DC39FC1}" type="presParOf" srcId="{3D864E93-F749-4B1A-BFCF-EFDA31B482E6}" destId="{51FEF389-3BD9-4789-86C4-921065BBEBE9}" srcOrd="7" destOrd="0" presId="urn:microsoft.com/office/officeart/2005/8/layout/radial5"/>
    <dgm:cxn modelId="{98180A4A-F73D-4C05-8313-679513ECB18A}" type="presParOf" srcId="{51FEF389-3BD9-4789-86C4-921065BBEBE9}" destId="{A3E3A1FD-3A3A-4991-BB6B-35B9098483CB}" srcOrd="0" destOrd="0" presId="urn:microsoft.com/office/officeart/2005/8/layout/radial5"/>
    <dgm:cxn modelId="{75532B0E-B2DD-4372-89A6-DB267C4A8592}" type="presParOf" srcId="{3D864E93-F749-4B1A-BFCF-EFDA31B482E6}" destId="{0303B64E-8B16-403C-9FDC-B8C35E7D221D}" srcOrd="8" destOrd="0" presId="urn:microsoft.com/office/officeart/2005/8/layout/radial5"/>
    <dgm:cxn modelId="{E36C699B-39A0-4CBA-A9A7-8590B9A461AF}" type="presParOf" srcId="{3D864E93-F749-4B1A-BFCF-EFDA31B482E6}" destId="{2739256E-8CF2-464C-BBB0-0190C0B1E0D1}" srcOrd="9" destOrd="0" presId="urn:microsoft.com/office/officeart/2005/8/layout/radial5"/>
    <dgm:cxn modelId="{784AAFC1-F4DF-4617-8BB1-086208FEC538}" type="presParOf" srcId="{2739256E-8CF2-464C-BBB0-0190C0B1E0D1}" destId="{1A986574-7792-4E70-9695-A010543C9574}" srcOrd="0" destOrd="0" presId="urn:microsoft.com/office/officeart/2005/8/layout/radial5"/>
    <dgm:cxn modelId="{CB59E74C-1B18-49B5-BD4C-562D8B453090}" type="presParOf" srcId="{3D864E93-F749-4B1A-BFCF-EFDA31B482E6}" destId="{4B943504-4C3B-4DB2-9FAD-A77AC91FB05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58D67-0582-4355-8A98-3C6B71E7EAE7}">
      <dsp:nvSpPr>
        <dsp:cNvPr id="0" name=""/>
        <dsp:cNvSpPr/>
      </dsp:nvSpPr>
      <dsp:spPr>
        <a:xfrm>
          <a:off x="3474876" y="1794147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Leadership</a:t>
          </a:r>
        </a:p>
      </dsp:txBody>
      <dsp:txXfrm>
        <a:off x="3662305" y="1981576"/>
        <a:ext cx="904989" cy="904989"/>
      </dsp:txXfrm>
    </dsp:sp>
    <dsp:sp modelId="{CD425152-B077-4083-B578-48456D36FAB7}">
      <dsp:nvSpPr>
        <dsp:cNvPr id="0" name=""/>
        <dsp:cNvSpPr/>
      </dsp:nvSpPr>
      <dsp:spPr>
        <a:xfrm rot="16200000">
          <a:off x="3979167" y="1328339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/>
        </a:p>
      </dsp:txBody>
      <dsp:txXfrm>
        <a:off x="4019857" y="1456059"/>
        <a:ext cx="189886" cy="261088"/>
      </dsp:txXfrm>
    </dsp:sp>
    <dsp:sp modelId="{2A0F4C1C-D98A-4C63-AD77-A99362493DA9}">
      <dsp:nvSpPr>
        <dsp:cNvPr id="0" name=""/>
        <dsp:cNvSpPr/>
      </dsp:nvSpPr>
      <dsp:spPr>
        <a:xfrm>
          <a:off x="3474876" y="2477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Service</a:t>
          </a:r>
        </a:p>
      </dsp:txBody>
      <dsp:txXfrm>
        <a:off x="3662305" y="189906"/>
        <a:ext cx="904989" cy="904989"/>
      </dsp:txXfrm>
    </dsp:sp>
    <dsp:sp modelId="{23808C88-12C0-43DE-89A9-5D69F008E3BF}">
      <dsp:nvSpPr>
        <dsp:cNvPr id="0" name=""/>
        <dsp:cNvSpPr/>
      </dsp:nvSpPr>
      <dsp:spPr>
        <a:xfrm rot="20520000">
          <a:off x="4823855" y="1942040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/>
        </a:p>
      </dsp:txBody>
      <dsp:txXfrm>
        <a:off x="4825846" y="2041644"/>
        <a:ext cx="189886" cy="261088"/>
      </dsp:txXfrm>
    </dsp:sp>
    <dsp:sp modelId="{C9A1D70E-36C9-49ED-A204-CC5E8861D25D}">
      <dsp:nvSpPr>
        <dsp:cNvPr id="0" name=""/>
        <dsp:cNvSpPr/>
      </dsp:nvSpPr>
      <dsp:spPr>
        <a:xfrm>
          <a:off x="5178855" y="1240490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Empowerment</a:t>
          </a:r>
        </a:p>
      </dsp:txBody>
      <dsp:txXfrm>
        <a:off x="5366284" y="1427919"/>
        <a:ext cx="904989" cy="904989"/>
      </dsp:txXfrm>
    </dsp:sp>
    <dsp:sp modelId="{4046B9A2-6705-45B1-92FE-D13D208E88D8}">
      <dsp:nvSpPr>
        <dsp:cNvPr id="0" name=""/>
        <dsp:cNvSpPr/>
      </dsp:nvSpPr>
      <dsp:spPr>
        <a:xfrm rot="3240000">
          <a:off x="4501212" y="2935031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/>
        </a:p>
      </dsp:txBody>
      <dsp:txXfrm>
        <a:off x="4517985" y="2989143"/>
        <a:ext cx="189886" cy="261088"/>
      </dsp:txXfrm>
    </dsp:sp>
    <dsp:sp modelId="{17BA616A-4695-465B-947D-1B895994D7E5}">
      <dsp:nvSpPr>
        <dsp:cNvPr id="0" name=""/>
        <dsp:cNvSpPr/>
      </dsp:nvSpPr>
      <dsp:spPr>
        <a:xfrm>
          <a:off x="4527993" y="3243638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Purpose</a:t>
          </a:r>
        </a:p>
      </dsp:txBody>
      <dsp:txXfrm>
        <a:off x="4715422" y="3431067"/>
        <a:ext cx="904989" cy="904989"/>
      </dsp:txXfrm>
    </dsp:sp>
    <dsp:sp modelId="{51FEF389-3BD9-4789-86C4-921065BBEBE9}">
      <dsp:nvSpPr>
        <dsp:cNvPr id="0" name=""/>
        <dsp:cNvSpPr/>
      </dsp:nvSpPr>
      <dsp:spPr>
        <a:xfrm rot="7560000">
          <a:off x="3457121" y="2935031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/>
        </a:p>
      </dsp:txBody>
      <dsp:txXfrm rot="10800000">
        <a:off x="3521727" y="2989143"/>
        <a:ext cx="189886" cy="261088"/>
      </dsp:txXfrm>
    </dsp:sp>
    <dsp:sp modelId="{0303B64E-8B16-403C-9FDC-B8C35E7D221D}">
      <dsp:nvSpPr>
        <dsp:cNvPr id="0" name=""/>
        <dsp:cNvSpPr/>
      </dsp:nvSpPr>
      <dsp:spPr>
        <a:xfrm>
          <a:off x="2421759" y="3243638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Inspiration</a:t>
          </a:r>
        </a:p>
      </dsp:txBody>
      <dsp:txXfrm>
        <a:off x="2609188" y="3431067"/>
        <a:ext cx="904989" cy="904989"/>
      </dsp:txXfrm>
    </dsp:sp>
    <dsp:sp modelId="{2739256E-8CF2-464C-BBB0-0190C0B1E0D1}">
      <dsp:nvSpPr>
        <dsp:cNvPr id="0" name=""/>
        <dsp:cNvSpPr/>
      </dsp:nvSpPr>
      <dsp:spPr>
        <a:xfrm rot="11880000">
          <a:off x="3134479" y="1942040"/>
          <a:ext cx="271265" cy="435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1" kern="1200"/>
        </a:p>
      </dsp:txBody>
      <dsp:txXfrm rot="10800000">
        <a:off x="3213867" y="2041644"/>
        <a:ext cx="189886" cy="261088"/>
      </dsp:txXfrm>
    </dsp:sp>
    <dsp:sp modelId="{4B943504-4C3B-4DB2-9FAD-A77AC91FB05D}">
      <dsp:nvSpPr>
        <dsp:cNvPr id="0" name=""/>
        <dsp:cNvSpPr/>
      </dsp:nvSpPr>
      <dsp:spPr>
        <a:xfrm>
          <a:off x="1770897" y="1240490"/>
          <a:ext cx="1279847" cy="12798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Mentorship</a:t>
          </a:r>
        </a:p>
      </dsp:txBody>
      <dsp:txXfrm>
        <a:off x="1958326" y="1427919"/>
        <a:ext cx="904989" cy="904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107899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0" dirty="0">
                <a:solidFill>
                  <a:srgbClr val="F8F7F2"/>
                </a:solidFill>
                <a:latin typeface="Aptos"/>
              </a:rPr>
              <a:t>LEADERSHIP</a:t>
            </a:r>
            <a:r>
              <a:rPr lang="en-US" sz="4400" b="1" i="0" dirty="0">
                <a:solidFill>
                  <a:srgbClr val="F8F7F2"/>
                </a:solidFill>
                <a:latin typeface="Aptos"/>
              </a:rPr>
              <a:t> </a:t>
            </a:r>
            <a:r>
              <a:rPr sz="4400" b="1" i="0" dirty="0">
                <a:solidFill>
                  <a:srgbClr val="F8F7F2"/>
                </a:solidFill>
                <a:latin typeface="Aptos"/>
              </a:rPr>
              <a:t>&amp;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926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D4A63A"/>
                </a:solidFill>
                <a:latin typeface="Aptos"/>
              </a:rPr>
              <a:t>From Position to Influence • From Authority to Service • From Vision to Impact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977639"/>
            <a:ext cx="1051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E8EEF3"/>
                </a:solidFill>
                <a:latin typeface="Aptos"/>
              </a:rPr>
              <a:t>
The Jos Leadership School • Jos, Plateau State, Nigeria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85168" y="4829087"/>
            <a:ext cx="6400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 dirty="0">
                <a:solidFill>
                  <a:srgbClr val="D4A63A"/>
                </a:solidFill>
                <a:latin typeface="Aptos"/>
              </a:rPr>
              <a:t>Prof. Pwaveno H. Bamaiyi</a:t>
            </a:r>
            <a:endParaRPr lang="en-US" sz="2800" b="1" i="0" dirty="0">
              <a:solidFill>
                <a:srgbClr val="D4A63A"/>
              </a:solidFill>
              <a:latin typeface="Aptos"/>
            </a:endParaRPr>
          </a:p>
          <a:p>
            <a:pPr algn="ctr"/>
            <a:r>
              <a:rPr lang="en-US" sz="2800" b="1" dirty="0">
                <a:solidFill>
                  <a:srgbClr val="D4A63A"/>
                </a:solidFill>
                <a:latin typeface="Aptos"/>
              </a:rPr>
              <a:t>www.blessing.ng</a:t>
            </a:r>
            <a:endParaRPr sz="2800" b="1" i="0" dirty="0">
              <a:solidFill>
                <a:srgbClr val="D4A63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" y="598932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F8F7F2"/>
                </a:solidFill>
                <a:latin typeface="Aptos"/>
              </a:rPr>
              <a:t>“Leadership is not the privilege of being served; it is the responsibility to make others better.”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FA23A9-BA91-4AAF-B49C-34EB2EA62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781" y="3466705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914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D4A63A"/>
                </a:solidFill>
                <a:latin typeface="Aptos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1">
                <a:solidFill>
                  <a:srgbClr val="F8F7F2"/>
                </a:solidFill>
                <a:latin typeface="Aptos"/>
              </a:rPr>
              <a:t>The world does not need more people who merely occupy positions. It needs people who carry responsibility, create hope and leave institutions stronger than they found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D4A63A"/>
                </a:solidFill>
                <a:latin typeface="Aptos"/>
              </a:rPr>
              <a:t>— Opening challenge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3D02FE-1B3E-488E-22C8-A1715B54505F}"/>
              </a:ext>
            </a:extLst>
          </p:cNvPr>
          <p:cNvSpPr txBox="1"/>
          <p:nvPr/>
        </p:nvSpPr>
        <p:spPr>
          <a:xfrm>
            <a:off x="464695" y="1029857"/>
            <a:ext cx="1134755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Apple Chancery" panose="03020702040506060504" pitchFamily="66" charset="0"/>
              </a:rPr>
              <a:t>Leadership sets the long-term vision and inspires people, while management builds the structured systems and processes to execute that vision efficiently</a:t>
            </a:r>
          </a:p>
        </p:txBody>
      </p:sp>
    </p:spTree>
    <p:extLst>
      <p:ext uri="{BB962C8B-B14F-4D97-AF65-F5344CB8AC3E}">
        <p14:creationId xmlns:p14="http://schemas.microsoft.com/office/powerpoint/2010/main" val="755482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C7517E-9F2C-E39E-93AC-3C24D2931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89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46B0BA-B1C3-CE7D-D77F-0DA41E03A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8" y="224853"/>
            <a:ext cx="9819445" cy="632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What This Lecture Will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E8EEF3"/>
                </a:solidFill>
                <a:latin typeface="Aptos"/>
              </a:rPr>
              <a:t>Not just knowledge—transformation.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54480"/>
            <a:ext cx="1069848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Redefine leadership beyond title, rank and office.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Distinguish leadership from management—and show why both are essential.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Build the habits of ethical, courageous and visionary leadership.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Translate leadership principles into Nigeria’s institutional and community realities.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Leave every participant with a personal leadership commitment.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Leadership: The Essence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89590"/>
            <a:ext cx="10698480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Leadership is influence directed toward a worthwhile purpose.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Leadership begins with self-leadership: character, discipline, values and responsibility.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 leader sees possibilities before others see them—and helps others see them too.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Leadership is measured not by how many people obey you, but by how many people become better because of you.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C9E02-A272-A465-A233-A30962F70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04" y="274638"/>
            <a:ext cx="8229600" cy="1143000"/>
          </a:xfrm>
        </p:spPr>
        <p:txBody>
          <a:bodyPr/>
          <a:lstStyle/>
          <a:p>
            <a:r>
              <a:rPr lang="en-US" dirty="0"/>
              <a:t>Leadership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6217A1-62BA-0B6F-C225-84C5E3757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792331"/>
              </p:ext>
            </p:extLst>
          </p:nvPr>
        </p:nvGraphicFramePr>
        <p:xfrm>
          <a:off x="2106124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3397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Management: Turning Purpose into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714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Management organizes people, resources, processes, time and information to achieve agreed objectives.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Managers plan, coordinate, budget, delegate, monitor, evaluate and correct.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Good management creates order; good leadership creates direction.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dirty="0">
                <a:solidFill>
                  <a:schemeClr val="bg1"/>
                </a:solidFill>
              </a:rPr>
              <a:t>• Without management, vision can become chaos. Without leadership, efficiency can become emptiness.</a:t>
            </a:r>
            <a:endParaRPr lang="en-US" dirty="0">
              <a:solidFill>
                <a:schemeClr val="bg1"/>
              </a:solidFill>
            </a:endParaRPr>
          </a:p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/>
                </a:solidFill>
              </a:rPr>
              <a:t>Management is the process of working with people and resources to accomplish </a:t>
            </a:r>
            <a:r>
              <a:rPr lang="en-US" sz="2400" b="1" dirty="0" err="1">
                <a:solidFill>
                  <a:schemeClr val="bg1"/>
                </a:solidFill>
              </a:rPr>
              <a:t>organisational</a:t>
            </a:r>
            <a:r>
              <a:rPr lang="en-US" sz="2400" b="1" dirty="0">
                <a:solidFill>
                  <a:schemeClr val="bg1"/>
                </a:solidFill>
              </a:rPr>
              <a:t> goals. </a:t>
            </a:r>
          </a:p>
          <a:p>
            <a:pPr marL="228600" indent="-228600"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/>
                </a:solidFill>
              </a:rPr>
              <a:t>Good managers do those things both effectively and efficiently. To be effective is to achieve </a:t>
            </a:r>
            <a:r>
              <a:rPr lang="en-US" sz="2400" b="1" dirty="0" err="1">
                <a:solidFill>
                  <a:schemeClr val="bg1"/>
                </a:solidFill>
              </a:rPr>
              <a:t>organisational</a:t>
            </a:r>
            <a:r>
              <a:rPr lang="en-US" sz="2400" b="1" dirty="0">
                <a:solidFill>
                  <a:schemeClr val="bg1"/>
                </a:solidFill>
              </a:rPr>
              <a:t> goals. To be efficient is to achieve goals with minimum waste of resources (money, people, materials and time).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Leadership +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E8EEF3"/>
                </a:solidFill>
                <a:latin typeface="Aptos"/>
              </a:rPr>
              <a:t>Two disciplines. One mission: meaningful results.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212080" cy="4297680"/>
          </a:xfrm>
          <a:prstGeom prst="roundRect">
            <a:avLst/>
          </a:prstGeom>
          <a:solidFill>
            <a:srgbClr val="1B2026"/>
          </a:solidFill>
          <a:ln>
            <a:solidFill>
              <a:srgbClr val="2370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19" y="1874519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i="0">
                <a:solidFill>
                  <a:srgbClr val="237071"/>
                </a:solidFill>
                <a:latin typeface="Aptos"/>
              </a:rPr>
              <a:t>LEADERSHIP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560320"/>
            <a:ext cx="45720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rPr dirty="0"/>
              <a:t>• Why?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rPr dirty="0"/>
              <a:t>• Where are we going?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rPr dirty="0"/>
              <a:t>• What matters?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rPr dirty="0"/>
              <a:t>• Who can we become?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554480"/>
            <a:ext cx="5212080" cy="4297680"/>
          </a:xfrm>
          <a:prstGeom prst="roundRect">
            <a:avLst/>
          </a:prstGeom>
          <a:solidFill>
            <a:srgbClr val="1B2026"/>
          </a:solidFill>
          <a:ln>
            <a:solidFill>
              <a:srgbClr val="D4A6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874519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i="0">
                <a:solidFill>
                  <a:srgbClr val="D4A63A"/>
                </a:solidFill>
                <a:latin typeface="Aptos"/>
              </a:rPr>
              <a:t>MANAGEMENT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3720" y="2560320"/>
            <a:ext cx="45720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t>• How?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t>• Who does what?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t>• When and with what resources?</a:t>
            </a:r>
          </a:p>
          <a:p>
            <a:pPr>
              <a:spcAft>
                <a:spcPts val="1000"/>
              </a:spcAft>
              <a:defRPr sz="2000">
                <a:solidFill>
                  <a:srgbClr val="F8F7F2"/>
                </a:solidFill>
                <a:latin typeface="Aptos"/>
              </a:defRPr>
            </a:pPr>
            <a:r>
              <a:t>• How do we measure progress?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24A52F-5CCA-C245-A141-23262CA350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64" t="5027" r="3864" b="15847"/>
          <a:stretch>
            <a:fillRect/>
          </a:stretch>
        </p:blipFill>
        <p:spPr>
          <a:xfrm>
            <a:off x="844792" y="0"/>
            <a:ext cx="106280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38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i="1" dirty="0">
                <a:solidFill>
                  <a:srgbClr val="F8F7F2"/>
                </a:solidFill>
                <a:latin typeface="Aptos"/>
              </a:rPr>
              <a:t>“</a:t>
            </a:r>
            <a:r>
              <a:rPr sz="5400" b="1" i="1" dirty="0">
                <a:solidFill>
                  <a:srgbClr val="F8F7F2"/>
                </a:solidFill>
                <a:latin typeface="Aptos"/>
              </a:rPr>
              <a:t>Management is doing things right; leadership is doing the right things</a:t>
            </a:r>
            <a:r>
              <a:rPr lang="en-US" sz="5400" b="1" i="1" dirty="0">
                <a:solidFill>
                  <a:srgbClr val="F8F7F2"/>
                </a:solidFill>
                <a:latin typeface="Aptos"/>
              </a:rPr>
              <a:t>"</a:t>
            </a:r>
            <a:endParaRPr sz="5400" b="1" i="1" dirty="0">
              <a:solidFill>
                <a:srgbClr val="F8F7F2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 dirty="0">
                <a:solidFill>
                  <a:srgbClr val="D4A63A"/>
                </a:solidFill>
                <a:latin typeface="Aptos"/>
              </a:rPr>
              <a:t>— Peter Drucker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1. Lead Yourself Before You Lead Others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269670"/>
            <a:ext cx="1069848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Character before competence. Integrity before influence.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Master your emotions before you attempt to manage a crisis.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Keep promises—especially the promises nobody can enforce.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Build habits of preparation, punctuality, learning, listening and accountability.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Your private discipline eventually becomes your public reputation.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2. Vision: See Beyond the Present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284660"/>
            <a:ext cx="1069848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Vision answers: What future are we trying to create?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Great leaders turn distant possibilities into believable next steps.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Communicate the destination repeatedly—then align people, resources and incentives with it.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Do not merely inherit systems. Ask whether the system still serves the mission.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Plateau and Nigeria need leaders who can imagine better—and build better.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914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D4A63A"/>
                </a:solidFill>
                <a:latin typeface="Aptos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 i="1" dirty="0">
                <a:solidFill>
                  <a:srgbClr val="F8F7F2"/>
                </a:solidFill>
                <a:latin typeface="Aptos"/>
              </a:rPr>
              <a:t>Where there is no vision, the people perish.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D4A63A"/>
                </a:solidFill>
                <a:latin typeface="Aptos"/>
              </a:rPr>
              <a:t>— Proverbs 29:18 (KJV)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3. Leadership Is Service, Not Self-Importance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Authority is a stewardship, not a personal possession.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Ask: “What can I do for the people entrusted to me?”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Servant leadership does not mean weakness—it means using power for the good of others.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Listen to the quietest voice in the room.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Leave people with dignity, even when you must correct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89788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>
                <a:solidFill>
                  <a:srgbClr val="D4A63A"/>
                </a:solidFill>
                <a:latin typeface="Aptos"/>
              </a:rPr>
              <a:t>“Whosoever will be great among you, let him be your minister.” — Matthew 20:26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4. Integrity: The Currency of Trust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Competence may get you an appointment; character determines whether people trust you.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Say what you mean. Do what you say. Admit what you do not know.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Never trade long-term credibility for short-term applause.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Reject corruption in large and small forms.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Trust is slow to build, fast to lose, and expensive to rebuild.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5. Courageous Leadership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59610"/>
            <a:ext cx="10698480" cy="4298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000" dirty="0"/>
              <a:t>• Courage is not the absence of fear; it is action in spite of fear.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000" dirty="0"/>
              <a:t>• Tell the truth respectfully—even when truth is inconvenient.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000" dirty="0"/>
              <a:t>• Make difficult decisions using principles, evidence and the common good.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000" dirty="0"/>
              <a:t>• Stand against bullying, discrimination, mediocrity and abuse of office.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000" dirty="0"/>
              <a:t>• Leadership sometimes means being willing to stand alone before you are joined by others.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6. Emotional Intelligence: People Follow People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544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Self-awareness: know your triggers, strengths and blind spots.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Self-control: do not let anger make decisions your wisdom will later regret.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Empathy: understand before you judge.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Social skill: communicate clearly, resolve conflict and build coalitions.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Never use humiliation as a management strategy.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914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D4A63A"/>
                </a:solidFill>
                <a:latin typeface="Aptos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 i="1" dirty="0">
                <a:solidFill>
                  <a:srgbClr val="F8F7F2"/>
                </a:solidFill>
                <a:latin typeface="Aptos"/>
              </a:rPr>
              <a:t>Most people do not listen with the intent to understand; they listen with the intent to reply.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 dirty="0">
                <a:solidFill>
                  <a:srgbClr val="D4A63A"/>
                </a:solidFill>
                <a:latin typeface="Aptos"/>
              </a:rPr>
              <a:t>— Stephen R. Covey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7. Delegation: Do Not Build a One-Person Institution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Delegate outcomes, not merely tasks.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Match responsibility with authority and resources.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Set clear expectations, deadlines and measures.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Allow people to learn—including learning from reasonable mistakes.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Build successors. If everything collapses when you leave, you did not build an institution; you built dependency.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Process of Delegation</a:t>
            </a:r>
          </a:p>
        </p:txBody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Set the climate for discussion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Describe the task/assignment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Elaborate the reasons for the assignment: Why the person was chosen, linkage to the overall goals, special factors-political, urgency.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Get input and elicit reations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Clarify support, roles, authority, time frame, performance standards and next steps.</a:t>
            </a:r>
          </a:p>
          <a:p>
            <a:pPr marL="609600" indent="-609600">
              <a:buFont typeface="Arial" panose="020B0604020202020204" pitchFamily="34" charset="0"/>
              <a:buAutoNum type="arabicPeriod"/>
            </a:pPr>
            <a:r>
              <a:rPr lang="en-US"/>
              <a:t>Summarise next steps and how you will monitor progress. </a:t>
            </a:r>
          </a:p>
        </p:txBody>
      </p:sp>
    </p:spTree>
    <p:extLst>
      <p:ext uri="{BB962C8B-B14F-4D97-AF65-F5344CB8AC3E}">
        <p14:creationId xmlns:p14="http://schemas.microsoft.com/office/powerpoint/2010/main" val="2651194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8. Decision-Making Under Pressure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Define the real problem—not just the loudest symptom.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Separate facts, assumptions, opinions and emotions.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Ask: What is legal? What is ethical? What is wise? What serves the mission?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Consult widely, decide clearly, communicate promptly.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Once a decision is made, own the consequences and learn from the outcome.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9. Conflict: Convert Friction into Progress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Conflict is inevitable; destructive conflict is not.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Attack the problem—not the person.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Address issues early, privately and fairly.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Seek common ground without compromising principle.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After resolution, restore working relationships whenever possible.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10. Innovation: Leadership for a Changing World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Yesterday’s methods cannot automatically solve tomorrow’s problems.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Reward curiosity, experimentation and evidence-based improvement.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Use technology—including AI—without surrendering human judgment, ethics or accountability.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Ask every team: What should we stop? What should we start? What should we improve?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Innovation is not novelty; it is better value created responsibly.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Leadership in Nigeria: The Assignment Before 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14835"/>
            <a:ext cx="1069848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Build institutions that outlive individuals.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Replace entitlement with responsibility; blame with problem-solving.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Promote merit, fairness, competence and accountability.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Invest in young people—not merely as followers, but as future decision-makers.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Choose nation-building over sectionalism, personal gain and short-term politics.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Let leadership begin wherever you have influence: family, classroom, workplace, community, profession and nation.</a:t>
            </a:r>
            <a:endParaRPr lang="en-US" sz="2800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>
                <a:solidFill>
                  <a:srgbClr val="F8F7F2"/>
                </a:solidFill>
                <a:latin typeface="Aptos"/>
              </a:defRPr>
            </a:pPr>
            <a:r>
              <a:rPr lang="en-US" sz="2800" dirty="0"/>
              <a:t>Stop the lamentation and initiate action</a:t>
            </a:r>
            <a:endParaRPr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A Leadership Challenge for Jos &amp; Plateau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74800"/>
            <a:ext cx="10698480" cy="4914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Jos has a long tradition of education, enterprise, public service and cultural diversity.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Leadership must turn diversity from a source of suspicion into a source of strength.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Build bridges across professional, ethnic, religious and generational boundaries.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Let competence, character and service become the common language of public life.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Be leaders who make Plateau safer, fairer, more productive and more hopeful.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The Ethical Leader’s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Would I make the same decision if it were published tomorrow?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Would I advise my child, student or protégé to do the same thing?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Who bears the cost of my decision?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Am I protecting the institution—or protecting myself?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Is this merely permissible, or is it genuinely right?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A Simple Leadership–Management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3749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VISION — Is everyone clear about where we are going?</a:t>
            </a:r>
          </a:p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PEOPLE — Are the right people empowered and developed?</a:t>
            </a:r>
          </a:p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RESOURCES — Are money, time and assets aligned with priorities?</a:t>
            </a:r>
          </a:p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EXECUTION — Are plans becoming measurable results?</a:t>
            </a:r>
          </a:p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TRUST — Do people believe our words and decisions?</a:t>
            </a:r>
            <a:r>
              <a:rPr lang="en-US" sz="2800" dirty="0"/>
              <a:t>: “The tight rope walker”</a:t>
            </a:r>
            <a:endParaRPr sz="2800" dirty="0"/>
          </a:p>
          <a:p>
            <a:pPr>
              <a:spcAft>
                <a:spcPts val="1000"/>
              </a:spcAft>
              <a:defRPr sz="1900">
                <a:solidFill>
                  <a:srgbClr val="F8F7F2"/>
                </a:solidFill>
                <a:latin typeface="Aptos"/>
              </a:defRPr>
            </a:pPr>
            <a:r>
              <a:rPr sz="2800" dirty="0"/>
              <a:t>• IMPACT — What has improved because we were here?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Seven Habits of Leaders People Remember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5448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Listen before speaking.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Prepare before deciding.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Serve before demanding.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Tell the truth before defending yourself.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Develop people before displaying yourself.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Measure outcomes before celebrating activity.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Leave every place better than you found it.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914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D4A63A"/>
                </a:solidFill>
                <a:latin typeface="Aptos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 i="1" dirty="0">
                <a:solidFill>
                  <a:srgbClr val="F8F7F2"/>
                </a:solidFill>
                <a:latin typeface="Aptos"/>
              </a:rPr>
              <a:t>A leader’s greatest monument is not the office they occupied, but the people and institutions they strengthened.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D4A63A"/>
                </a:solidFill>
                <a:latin typeface="Aptos"/>
              </a:rPr>
              <a:t>— Leadership principle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The 5-Minute Leadership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E8EEF3"/>
                </a:solidFill>
                <a:latin typeface="Aptos"/>
              </a:rPr>
              <a:t>Write the answers. Be brutally honest.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54480"/>
            <a:ext cx="10698480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What is my greatest leadership strength?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What is my most dangerous leadership weakness?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Who is becoming better because of my influence?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What difficult conversation am I avoiding?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600" dirty="0"/>
              <a:t>• What one change will I make in the next 7 days?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 i="0" dirty="0">
                <a:solidFill>
                  <a:srgbClr val="D4A63A"/>
                </a:solidFill>
                <a:latin typeface="Aptos"/>
              </a:rPr>
              <a:t>Your Leadership Action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59610"/>
            <a:ext cx="10698480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NEXT 24 HOURS — Clarify one priority and one promise.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NEXT 7 DAYS — Have one courageous conversation and encourage one person.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NEXT 30 DAYS — Improve one process and develop one emerging leader.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NEXT 60 DAYS — Measure a meaningful outcome and correct course.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NEXT 90 DAYS — Leave a visible improvement that can continue without you.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D4A63A"/>
                </a:solidFill>
                <a:latin typeface="Aptos"/>
              </a:rPr>
              <a:t>Leadership as Stewardship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44620"/>
            <a:ext cx="10698480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“Moreover it is required in stewards, that a man be found faithful.” — 1 Corinthians 4:2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“Let nothing be done through strife or vainglory; but in lowliness of mind let each esteem other better than themselves.” — Philippians 2:3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“And whatsoever ye do, do it heartily, as to the Lord.” — Colossians 3:23</a:t>
            </a:r>
          </a:p>
          <a:p>
            <a:pPr>
              <a:spcAft>
                <a:spcPts val="1000"/>
              </a:spcAft>
              <a:defRPr sz="2100">
                <a:solidFill>
                  <a:srgbClr val="F8F7F2"/>
                </a:solidFill>
                <a:latin typeface="Aptos"/>
              </a:defRPr>
            </a:pPr>
            <a:r>
              <a:rPr sz="3200" dirty="0"/>
              <a:t>• Leadership is ultimately a trust: of people, resources, opportunities and influence.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914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D4A63A"/>
                </a:solidFill>
                <a:latin typeface="Aptos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325880"/>
            <a:ext cx="98755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 i="1" dirty="0">
                <a:solidFill>
                  <a:srgbClr val="F8F7F2"/>
                </a:solidFill>
                <a:latin typeface="Aptos"/>
              </a:rPr>
              <a:t>The question is not, “How important am I?” The better question is, “How much good can flow through my leadership?”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846320"/>
            <a:ext cx="8503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D4A63A"/>
                </a:solidFill>
                <a:latin typeface="Aptos"/>
              </a:rPr>
              <a:t>— The leadership question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10789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D4A63A"/>
                </a:solidFill>
                <a:latin typeface="Aptos"/>
              </a:rPr>
              <a:t>THE FINAL 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8F7F2"/>
                </a:solidFill>
                <a:latin typeface="Aptos"/>
              </a:rPr>
              <a:t>Do not wait for a title.
Do not wait for permission.
Do not wait for perfect conditions.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20440"/>
            <a:ext cx="103327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700" b="1" i="0">
                <a:solidFill>
                  <a:srgbClr val="D4A63A"/>
                </a:solidFill>
                <a:latin typeface="Aptos"/>
              </a:rPr>
              <a:t>START WHERE YOU ARE.
SERVE WHO YOU CAN.
SOLVE WHAT YOU CAN.
BUILD WHO COMES AFTER YOU.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900" b="1" i="0">
                <a:solidFill>
                  <a:srgbClr val="F8F7F2"/>
                </a:solidFill>
                <a:latin typeface="Aptos"/>
              </a:rPr>
              <a:t>ONE DAY, YOUR TITLE WILL BE FORGOTTEN.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1033272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100" b="1" i="0">
                <a:solidFill>
                  <a:srgbClr val="D4A63A"/>
                </a:solidFill>
                <a:latin typeface="Aptos"/>
              </a:rPr>
              <a:t>BUT THE PEOPLE YOU LIFTED,
THE INSTITUTIONS YOU STRENGTHENED,
THE PROBLEMS YOU SOLVED,
AND THE HOPE YOU CREATED
CAN OUTLIVE YOU.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2578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 i="0">
                <a:solidFill>
                  <a:srgbClr val="F8F7F2"/>
                </a:solidFill>
                <a:latin typeface="Aptos"/>
              </a:rPr>
              <a:t>That is leadership.  That is legacy.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E8EEF3"/>
                </a:solidFill>
                <a:latin typeface="Aptos"/>
              </a:rPr>
              <a:t>Prof. Pwaveno H. Bamaiyi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1F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2560320"/>
            <a:ext cx="99669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900" b="1" i="0">
                <a:solidFill>
                  <a:srgbClr val="F8F7F2"/>
                </a:solidFill>
                <a:latin typeface="Aptos"/>
              </a:rPr>
              <a:t>Lead with vision.
Manage with excellence.
Serve with humility.
Stand with courage.
Finish with integrity.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16636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E8EEF3"/>
                </a:solidFill>
                <a:latin typeface="Aptos"/>
              </a:rPr>
              <a:t>The Jos Leadership School • Jos, Plateau State, Nigeria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715000"/>
            <a:ext cx="103327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D4A63A"/>
                </a:solidFill>
                <a:latin typeface="Aptos"/>
              </a:rPr>
              <a:t>Prof. Pwaveno H. Bamaiyi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4256A3-ED62-E21D-F074-20112E754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774" y="199286"/>
            <a:ext cx="11657126" cy="654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64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2067</Words>
  <Application>Microsoft Office PowerPoint</Application>
  <PresentationFormat>Widescreen</PresentationFormat>
  <Paragraphs>193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Apple Chancery</vt:lpstr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Leadership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Process of Delegation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Prof. Pwaveno Bamaiyi</dc:creator>
  <cp:keywords>Jos Leadership School</cp:keywords>
  <dc:description>generated using python-pptx</dc:description>
  <cp:lastModifiedBy>Pwaveno Bamaiyi</cp:lastModifiedBy>
  <cp:revision>15</cp:revision>
  <dcterms:created xsi:type="dcterms:W3CDTF">2013-01-27T09:14:16Z</dcterms:created>
  <dcterms:modified xsi:type="dcterms:W3CDTF">2026-10-10T10:54:10Z</dcterms:modified>
  <cp:category/>
</cp:coreProperties>
</file>